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  <p:sldMasterId id="2147483694" r:id="rId5"/>
  </p:sldMasterIdLst>
  <p:notesMasterIdLst>
    <p:notesMasterId r:id="rId37"/>
  </p:notesMasterIdLst>
  <p:sldIdLst>
    <p:sldId id="320" r:id="rId6"/>
    <p:sldId id="322" r:id="rId7"/>
    <p:sldId id="329" r:id="rId8"/>
    <p:sldId id="327" r:id="rId9"/>
    <p:sldId id="330" r:id="rId10"/>
    <p:sldId id="331" r:id="rId11"/>
    <p:sldId id="332" r:id="rId12"/>
    <p:sldId id="334" r:id="rId13"/>
    <p:sldId id="335" r:id="rId14"/>
    <p:sldId id="351" r:id="rId15"/>
    <p:sldId id="354" r:id="rId16"/>
    <p:sldId id="343" r:id="rId17"/>
    <p:sldId id="356" r:id="rId18"/>
    <p:sldId id="355" r:id="rId19"/>
    <p:sldId id="358" r:id="rId20"/>
    <p:sldId id="357" r:id="rId21"/>
    <p:sldId id="360" r:id="rId22"/>
    <p:sldId id="336" r:id="rId23"/>
    <p:sldId id="345" r:id="rId24"/>
    <p:sldId id="339" r:id="rId25"/>
    <p:sldId id="337" r:id="rId26"/>
    <p:sldId id="359" r:id="rId27"/>
    <p:sldId id="338" r:id="rId28"/>
    <p:sldId id="349" r:id="rId29"/>
    <p:sldId id="347" r:id="rId30"/>
    <p:sldId id="346" r:id="rId31"/>
    <p:sldId id="324" r:id="rId32"/>
    <p:sldId id="340" r:id="rId33"/>
    <p:sldId id="350" r:id="rId34"/>
    <p:sldId id="352" r:id="rId35"/>
    <p:sldId id="353" r:id="rId3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Josefin Sans Medium" panose="020B0604020202020204" charset="0"/>
      <p:regular r:id="rId39"/>
      <p:bold r:id="rId40"/>
      <p:italic r:id="rId41"/>
      <p:bold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601"/>
    <a:srgbClr val="BF6B06"/>
    <a:srgbClr val="A4250E"/>
    <a:srgbClr val="4D5156"/>
    <a:srgbClr val="FED500"/>
    <a:srgbClr val="FFA015"/>
    <a:srgbClr val="E3E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BD738E-3FF0-4456-A95E-B676CEEDB7B5}">
  <a:tblStyle styleId="{14BD738E-3FF0-4456-A95E-B676CEEDB7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969" autoAdjust="0"/>
  </p:normalViewPr>
  <p:slideViewPr>
    <p:cSldViewPr snapToGrid="0">
      <p:cViewPr varScale="1">
        <p:scale>
          <a:sx n="86" d="100"/>
          <a:sy n="86" d="100"/>
        </p:scale>
        <p:origin x="8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2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5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2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Encabezado de sec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4" name="Google Shape;34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467696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8" name="Google Shape;88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158658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269325" y="361375"/>
            <a:ext cx="70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269325" y="1067300"/>
            <a:ext cx="7163700" cy="3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200"/>
            </a:lvl1pPr>
            <a:lvl2pPr marL="914378" lvl="1" indent="-33019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566" lvl="2" indent="-330192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754" lvl="3" indent="-330192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5943" lvl="4" indent="-330192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132" lvl="5" indent="-330192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320" lvl="6" indent="-330192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509" lvl="7" indent="-330192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697" lvl="8" indent="-330192" rtl="0">
              <a:spcBef>
                <a:spcPts val="1600"/>
              </a:spcBef>
              <a:spcAft>
                <a:spcPts val="1600"/>
              </a:spcAft>
              <a:buSzPts val="1600"/>
              <a:buFont typeface="Montserrat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0817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 preserve="1">
  <p:cSld name="Diapositiva de título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7831"/>
            <a:ext cx="9144000" cy="51613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25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/>
          <p:nvPr/>
        </p:nvSpPr>
        <p:spPr>
          <a:xfrm rot="10800000" flipH="1">
            <a:off x="0" y="1685925"/>
            <a:ext cx="9144000" cy="3457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4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7"/>
          <p:cNvSpPr/>
          <p:nvPr/>
        </p:nvSpPr>
        <p:spPr>
          <a:xfrm>
            <a:off x="0" y="1686000"/>
            <a:ext cx="9144000" cy="108675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4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75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75" cy="27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685800" lvl="1" indent="-261938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2pPr>
            <a:lvl3pPr marL="1028700" lvl="2" indent="-261938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■"/>
              <a:defRPr/>
            </a:lvl3pPr>
            <a:lvl4pPr marL="1371600" lvl="3" indent="-261938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●"/>
              <a:defRPr/>
            </a:lvl4pPr>
            <a:lvl5pPr marL="1714500" lvl="4" indent="-261938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5pPr>
            <a:lvl6pPr marL="2057400" lvl="5" indent="-261938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■"/>
              <a:defRPr/>
            </a:lvl6pPr>
            <a:lvl7pPr marL="2400300" lvl="6" indent="-261938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●"/>
              <a:defRPr/>
            </a:lvl7pPr>
            <a:lvl8pPr marL="2743200" lvl="7" indent="-261938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8pPr>
            <a:lvl9pPr marL="3086100" lvl="8" indent="-261938" algn="l">
              <a:lnSpc>
                <a:spcPct val="115000"/>
              </a:lnSpc>
              <a:spcBef>
                <a:spcPts val="1575"/>
              </a:spcBef>
              <a:spcAft>
                <a:spcPts val="1575"/>
              </a:spcAft>
              <a:buSzPts val="19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411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 preserve="1">
  <p:cSld name="Título y objeto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Google Shape;2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4082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 preserve="1">
  <p:cSld name="Encabezado de sec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4" name="Google Shape;34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21139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75" cy="10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7571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 preserve="1">
  <p:cSld name="Dos objeto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4" name="Google Shape;44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3203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 preserve="1">
  <p:cSld name="Comparació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8454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 preserve="1">
  <p:cSld name="Solo el títul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6540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75" cy="10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907917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599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 preserve="1">
  <p:cSld name="Contenido con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43062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 preserve="1">
  <p:cSld name="Imagen con títul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4" name="Google Shape;74;p2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6" name="Google Shape;76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9474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 preserve="1">
  <p:cSld name="Título y texto vertical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2" name="Google Shape;82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39500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 preserve="1">
  <p:cSld name="Título vertical y text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8" name="Google Shape;88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88327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preserve="1">
  <p:cSld name="Section header 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75" cy="10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1495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1794674" y="260024"/>
            <a:ext cx="1427095" cy="1372077"/>
          </a:xfrm>
          <a:custGeom>
            <a:avLst/>
            <a:gdLst/>
            <a:ahLst/>
            <a:cxnLst/>
            <a:rect l="l" t="t" r="r" b="b"/>
            <a:pathLst>
              <a:path w="62176" h="59779" extrusionOk="0">
                <a:moveTo>
                  <a:pt x="32257" y="9534"/>
                </a:moveTo>
                <a:cubicBezTo>
                  <a:pt x="43529" y="9534"/>
                  <a:pt x="52643" y="18648"/>
                  <a:pt x="52643" y="29920"/>
                </a:cubicBezTo>
                <a:cubicBezTo>
                  <a:pt x="52643" y="38134"/>
                  <a:pt x="47666" y="45568"/>
                  <a:pt x="40052" y="48746"/>
                </a:cubicBezTo>
                <a:cubicBezTo>
                  <a:pt x="37524" y="49801"/>
                  <a:pt x="34872" y="50314"/>
                  <a:pt x="32240" y="50314"/>
                </a:cubicBezTo>
                <a:cubicBezTo>
                  <a:pt x="26944" y="50314"/>
                  <a:pt x="21733" y="48235"/>
                  <a:pt x="17808" y="44309"/>
                </a:cubicBezTo>
                <a:cubicBezTo>
                  <a:pt x="4977" y="31478"/>
                  <a:pt x="14090" y="9534"/>
                  <a:pt x="32257" y="9534"/>
                </a:cubicBezTo>
                <a:close/>
                <a:moveTo>
                  <a:pt x="32227" y="1"/>
                </a:moveTo>
                <a:cubicBezTo>
                  <a:pt x="24450" y="1"/>
                  <a:pt x="16821" y="3026"/>
                  <a:pt x="11093" y="8755"/>
                </a:cubicBezTo>
                <a:cubicBezTo>
                  <a:pt x="2579" y="17329"/>
                  <a:pt x="1" y="30159"/>
                  <a:pt x="4617" y="41311"/>
                </a:cubicBezTo>
                <a:cubicBezTo>
                  <a:pt x="9234" y="52523"/>
                  <a:pt x="20146" y="59778"/>
                  <a:pt x="32257" y="59778"/>
                </a:cubicBezTo>
                <a:cubicBezTo>
                  <a:pt x="48746" y="59778"/>
                  <a:pt x="62116" y="46408"/>
                  <a:pt x="62176" y="29920"/>
                </a:cubicBezTo>
                <a:cubicBezTo>
                  <a:pt x="62176" y="17808"/>
                  <a:pt x="54861" y="6896"/>
                  <a:pt x="43709" y="2279"/>
                </a:cubicBezTo>
                <a:cubicBezTo>
                  <a:pt x="39988" y="747"/>
                  <a:pt x="36089" y="1"/>
                  <a:pt x="322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44;p9"/>
          <p:cNvSpPr/>
          <p:nvPr/>
        </p:nvSpPr>
        <p:spPr>
          <a:xfrm>
            <a:off x="5618547" y="3722510"/>
            <a:ext cx="2895670" cy="2785858"/>
          </a:xfrm>
          <a:custGeom>
            <a:avLst/>
            <a:gdLst/>
            <a:ahLst/>
            <a:cxnLst/>
            <a:rect l="l" t="t" r="r" b="b"/>
            <a:pathLst>
              <a:path w="100309" h="96505" extrusionOk="0">
                <a:moveTo>
                  <a:pt x="52103" y="15323"/>
                </a:moveTo>
                <a:cubicBezTo>
                  <a:pt x="70270" y="15323"/>
                  <a:pt x="84959" y="30073"/>
                  <a:pt x="85019" y="48240"/>
                </a:cubicBezTo>
                <a:cubicBezTo>
                  <a:pt x="85019" y="61550"/>
                  <a:pt x="76985" y="73541"/>
                  <a:pt x="64694" y="78638"/>
                </a:cubicBezTo>
                <a:cubicBezTo>
                  <a:pt x="60624" y="80325"/>
                  <a:pt x="56351" y="81145"/>
                  <a:pt x="52111" y="81145"/>
                </a:cubicBezTo>
                <a:cubicBezTo>
                  <a:pt x="43545" y="81145"/>
                  <a:pt x="35116" y="77799"/>
                  <a:pt x="28780" y="71503"/>
                </a:cubicBezTo>
                <a:cubicBezTo>
                  <a:pt x="19366" y="62090"/>
                  <a:pt x="16548" y="47940"/>
                  <a:pt x="21645" y="35649"/>
                </a:cubicBezTo>
                <a:cubicBezTo>
                  <a:pt x="26741" y="23357"/>
                  <a:pt x="38733" y="15323"/>
                  <a:pt x="52103" y="15323"/>
                </a:cubicBezTo>
                <a:close/>
                <a:moveTo>
                  <a:pt x="52063" y="1"/>
                </a:moveTo>
                <a:cubicBezTo>
                  <a:pt x="39526" y="1"/>
                  <a:pt x="27186" y="4905"/>
                  <a:pt x="17927" y="14124"/>
                </a:cubicBezTo>
                <a:cubicBezTo>
                  <a:pt x="4137" y="27914"/>
                  <a:pt x="0" y="48719"/>
                  <a:pt x="7495" y="66706"/>
                </a:cubicBezTo>
                <a:cubicBezTo>
                  <a:pt x="14990" y="84753"/>
                  <a:pt x="32557" y="96505"/>
                  <a:pt x="52103" y="96505"/>
                </a:cubicBezTo>
                <a:cubicBezTo>
                  <a:pt x="78724" y="96505"/>
                  <a:pt x="100308" y="74920"/>
                  <a:pt x="100308" y="48240"/>
                </a:cubicBezTo>
                <a:cubicBezTo>
                  <a:pt x="100308" y="28753"/>
                  <a:pt x="88557" y="11126"/>
                  <a:pt x="70510" y="3691"/>
                </a:cubicBezTo>
                <a:cubicBezTo>
                  <a:pt x="64547" y="1207"/>
                  <a:pt x="58281" y="1"/>
                  <a:pt x="520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565000" y="1668200"/>
            <a:ext cx="4014000" cy="10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565225" y="2722100"/>
            <a:ext cx="4014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2961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Of Contents" preserve="1">
  <p:cSld name="Tablet Of Content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5949225" y="1507950"/>
            <a:ext cx="1828200" cy="101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7150" algn="bl" rotWithShape="0">
              <a:srgbClr val="43434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2" name="Google Shape;102;p18"/>
          <p:cNvSpPr/>
          <p:nvPr/>
        </p:nvSpPr>
        <p:spPr>
          <a:xfrm>
            <a:off x="3651975" y="1507950"/>
            <a:ext cx="1828200" cy="101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7150" algn="bl" rotWithShape="0">
              <a:srgbClr val="43434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3" name="Google Shape;103;p18"/>
          <p:cNvSpPr/>
          <p:nvPr/>
        </p:nvSpPr>
        <p:spPr>
          <a:xfrm>
            <a:off x="1366575" y="1507950"/>
            <a:ext cx="1828200" cy="101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7150" algn="bl" rotWithShape="0">
              <a:srgbClr val="43434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Google Shape;104;p18"/>
          <p:cNvSpPr/>
          <p:nvPr/>
        </p:nvSpPr>
        <p:spPr>
          <a:xfrm>
            <a:off x="5949225" y="2978550"/>
            <a:ext cx="1828200" cy="101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7150" algn="bl" rotWithShape="0">
              <a:srgbClr val="43434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5" name="Google Shape;105;p18"/>
          <p:cNvSpPr/>
          <p:nvPr/>
        </p:nvSpPr>
        <p:spPr>
          <a:xfrm>
            <a:off x="3651975" y="2978550"/>
            <a:ext cx="1828200" cy="101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7150" algn="bl" rotWithShape="0">
              <a:srgbClr val="43434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106;p18"/>
          <p:cNvSpPr/>
          <p:nvPr/>
        </p:nvSpPr>
        <p:spPr>
          <a:xfrm>
            <a:off x="1366575" y="2978550"/>
            <a:ext cx="1828200" cy="101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7150" algn="bl" rotWithShape="0">
              <a:srgbClr val="43434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29301" y="1149126"/>
            <a:ext cx="4048000" cy="327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3778900" y="1857950"/>
            <a:ext cx="15744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269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2"/>
          </p:nvPr>
        </p:nvSpPr>
        <p:spPr>
          <a:xfrm>
            <a:off x="6076573" y="1857950"/>
            <a:ext cx="15735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269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0" name="Google Shape;110;p18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1493575" y="1856300"/>
            <a:ext cx="15744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269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efin Sans Medium"/>
              <a:buNone/>
              <a:defRPr sz="2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3"/>
          </p:nvPr>
        </p:nvSpPr>
        <p:spPr>
          <a:xfrm>
            <a:off x="3778900" y="3328550"/>
            <a:ext cx="15744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269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4"/>
          </p:nvPr>
        </p:nvSpPr>
        <p:spPr>
          <a:xfrm>
            <a:off x="6076125" y="3328550"/>
            <a:ext cx="15744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269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5"/>
          </p:nvPr>
        </p:nvSpPr>
        <p:spPr>
          <a:xfrm>
            <a:off x="1493575" y="3328550"/>
            <a:ext cx="15744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269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568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4" name="Google Shape;44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46215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28077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Solo el títul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76304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83503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15596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4" name="Google Shape;74;p2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6" name="Google Shape;76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45255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2" name="Google Shape;82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59382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" y="-70597"/>
            <a:ext cx="9143999" cy="52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725773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" y="-70597"/>
            <a:ext cx="9143999" cy="52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00165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rocs.2018.05.054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eizure.2015.01.012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%2F2020%2F3215681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20/3215681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4;p33">
            <a:extLst>
              <a:ext uri="{FF2B5EF4-FFF2-40B4-BE49-F238E27FC236}">
                <a16:creationId xmlns:a16="http://schemas.microsoft.com/office/drawing/2014/main" id="{F628C399-30CB-4D11-9281-FC141A47706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3316" y="1747225"/>
            <a:ext cx="6617368" cy="16490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Transformada Wavelet </a:t>
            </a:r>
            <a:endParaRPr lang="es-PE" sz="4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FB4578-7046-AB40-2635-C7AE6F2CA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96274"/>
            <a:ext cx="6858000" cy="547076"/>
          </a:xfrm>
        </p:spPr>
        <p:txBody>
          <a:bodyPr/>
          <a:lstStyle/>
          <a:p>
            <a:r>
              <a:rPr lang="es-PE" sz="1400" dirty="0" err="1"/>
              <a:t>M.Sc</a:t>
            </a:r>
            <a:r>
              <a:rPr lang="es-PE" sz="1400" dirty="0"/>
              <a:t>. Lewis De La Cruz; </a:t>
            </a:r>
            <a:r>
              <a:rPr lang="es-PE" sz="1400" dirty="0" err="1"/>
              <a:t>M.Sc</a:t>
            </a:r>
            <a:r>
              <a:rPr lang="es-PE" sz="1400" dirty="0"/>
              <a:t>. Moises Meza; Ing. Julissa Venancio; Lic. Alonso Cáceres</a:t>
            </a:r>
          </a:p>
        </p:txBody>
      </p:sp>
    </p:spTree>
    <p:extLst>
      <p:ext uri="{BB962C8B-B14F-4D97-AF65-F5344CB8AC3E}">
        <p14:creationId xmlns:p14="http://schemas.microsoft.com/office/powerpoint/2010/main" val="1641324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Wavelet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F1C7589-82D5-7DF7-4779-9707AAFE9CCD}"/>
              </a:ext>
            </a:extLst>
          </p:cNvPr>
          <p:cNvSpPr txBox="1"/>
          <p:nvPr/>
        </p:nvSpPr>
        <p:spPr>
          <a:xfrm>
            <a:off x="1732120" y="4691477"/>
            <a:ext cx="5679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Fuente https://github.com/alsauve/scaleogram/blob/master/doc/scale-to-frequency.ipynb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633829-9425-9F42-283A-A08BFE80BDB0}"/>
              </a:ext>
            </a:extLst>
          </p:cNvPr>
          <p:cNvSpPr txBox="1">
            <a:spLocks/>
          </p:cNvSpPr>
          <p:nvPr/>
        </p:nvSpPr>
        <p:spPr>
          <a:xfrm>
            <a:off x="512463" y="1038186"/>
            <a:ext cx="4937842" cy="330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301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8" marR="0" lvl="1" indent="-330192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2" marR="0" lvl="5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6997" indent="0">
              <a:lnSpc>
                <a:spcPct val="120000"/>
              </a:lnSpc>
              <a:buNone/>
            </a:pPr>
            <a:r>
              <a:rPr lang="es-PE" sz="1400" dirty="0"/>
              <a:t>Función con soporte corto en tiempo y frecuencia.</a:t>
            </a:r>
          </a:p>
          <a:p>
            <a:pPr marL="126997" indent="0">
              <a:lnSpc>
                <a:spcPct val="120000"/>
              </a:lnSpc>
              <a:buNone/>
            </a:pPr>
            <a:r>
              <a:rPr lang="es-PE" sz="1400" dirty="0"/>
              <a:t>Promedio cero, normalización=1, centrada en t=0.</a:t>
            </a:r>
          </a:p>
          <a:p>
            <a:pPr>
              <a:lnSpc>
                <a:spcPct val="120000"/>
              </a:lnSpc>
            </a:pPr>
            <a:endParaRPr lang="es-PE" sz="1400" dirty="0"/>
          </a:p>
          <a:p>
            <a:pPr marL="0" indent="0">
              <a:lnSpc>
                <a:spcPct val="120000"/>
              </a:lnSpc>
              <a:buFont typeface="Montserrat"/>
              <a:buNone/>
            </a:pPr>
            <a:endParaRPr lang="es-PE" sz="1400" dirty="0"/>
          </a:p>
          <a:p>
            <a:pPr marL="126997" indent="0">
              <a:lnSpc>
                <a:spcPct val="120000"/>
              </a:lnSpc>
              <a:buNone/>
            </a:pPr>
            <a:endParaRPr lang="es-PE" sz="1400" dirty="0"/>
          </a:p>
          <a:p>
            <a:pPr marL="126997" indent="0">
              <a:lnSpc>
                <a:spcPct val="120000"/>
              </a:lnSpc>
              <a:buNone/>
            </a:pPr>
            <a:endParaRPr lang="es-PE" sz="1400" dirty="0"/>
          </a:p>
          <a:p>
            <a:pPr marL="126997" indent="0">
              <a:lnSpc>
                <a:spcPct val="120000"/>
              </a:lnSpc>
              <a:buNone/>
            </a:pPr>
            <a:r>
              <a:rPr lang="es-PE" sz="1400" dirty="0"/>
              <a:t>Contenga M momentos de desvanecimiento para ignorar ciertas tendencias polinomiales, y ser sensitivo a altos grados de oscilaciones</a:t>
            </a:r>
          </a:p>
          <a:p>
            <a:pPr>
              <a:lnSpc>
                <a:spcPct val="120000"/>
              </a:lnSpc>
            </a:pPr>
            <a:endParaRPr lang="es-PE" sz="1400" dirty="0"/>
          </a:p>
          <a:p>
            <a:pPr>
              <a:lnSpc>
                <a:spcPct val="120000"/>
              </a:lnSpc>
            </a:pPr>
            <a:endParaRPr lang="es-PE" sz="1400" dirty="0"/>
          </a:p>
          <a:p>
            <a:pPr marL="126997" indent="0">
              <a:lnSpc>
                <a:spcPct val="120000"/>
              </a:lnSpc>
              <a:buNone/>
            </a:pPr>
            <a:endParaRPr lang="es-PE" sz="1400" dirty="0"/>
          </a:p>
          <a:p>
            <a:pPr marL="126997" indent="0">
              <a:lnSpc>
                <a:spcPct val="120000"/>
              </a:lnSpc>
              <a:buNone/>
            </a:pPr>
            <a:endParaRPr lang="es-PE" sz="1400" dirty="0"/>
          </a:p>
          <a:p>
            <a:pPr marL="126997" indent="0">
              <a:lnSpc>
                <a:spcPct val="120000"/>
              </a:lnSpc>
              <a:buNone/>
            </a:pPr>
            <a:r>
              <a:rPr lang="es-PE" sz="1400" dirty="0"/>
              <a:t>Existen varias familias de wavelets y son escogidas de acuerdo a la aplicación y propiedades matemáticas.</a:t>
            </a:r>
          </a:p>
          <a:p>
            <a:pPr marL="0" indent="0">
              <a:lnSpc>
                <a:spcPct val="120000"/>
              </a:lnSpc>
              <a:buFont typeface="Montserrat"/>
              <a:buNone/>
            </a:pPr>
            <a:endParaRPr lang="es-PE" sz="1400" dirty="0"/>
          </a:p>
          <a:p>
            <a:endParaRPr lang="es-P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13">
                <a:extLst>
                  <a:ext uri="{FF2B5EF4-FFF2-40B4-BE49-F238E27FC236}">
                    <a16:creationId xmlns:a16="http://schemas.microsoft.com/office/drawing/2014/main" id="{1517BB5A-A0A6-3A0B-1500-5391953FBA83}"/>
                  </a:ext>
                </a:extLst>
              </p:cNvPr>
              <p:cNvSpPr/>
              <p:nvPr/>
            </p:nvSpPr>
            <p:spPr>
              <a:xfrm>
                <a:off x="1037547" y="1398995"/>
                <a:ext cx="1701579" cy="10107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 sz="16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trlPr>
                            <a:rPr lang="es-PE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s-P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)=0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Latex"/>
                </a:endParaRPr>
              </a:p>
            </p:txBody>
          </p:sp>
        </mc:Choice>
        <mc:Fallback xmlns="">
          <p:sp>
            <p:nvSpPr>
              <p:cNvPr id="5" name="Rectangle: Rounded Corners 13">
                <a:extLst>
                  <a:ext uri="{FF2B5EF4-FFF2-40B4-BE49-F238E27FC236}">
                    <a16:creationId xmlns:a16="http://schemas.microsoft.com/office/drawing/2014/main" id="{1517BB5A-A0A6-3A0B-1500-5391953FB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47" y="1398995"/>
                <a:ext cx="1701579" cy="101073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15">
                <a:extLst>
                  <a:ext uri="{FF2B5EF4-FFF2-40B4-BE49-F238E27FC236}">
                    <a16:creationId xmlns:a16="http://schemas.microsoft.com/office/drawing/2014/main" id="{A78FC1BB-F546-3460-4517-4F7A98381175}"/>
                  </a:ext>
                </a:extLst>
              </p:cNvPr>
              <p:cNvSpPr/>
              <p:nvPr/>
            </p:nvSpPr>
            <p:spPr>
              <a:xfrm>
                <a:off x="881330" y="2655537"/>
                <a:ext cx="1701579" cy="10107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 sz="16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trlPr>
                            <a:rPr lang="es-PE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s-P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PE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s-P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s-P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=0,1,2,..</m:t>
                          </m:r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Latex"/>
                </a:endParaRPr>
              </a:p>
            </p:txBody>
          </p:sp>
        </mc:Choice>
        <mc:Fallback xmlns="">
          <p:sp>
            <p:nvSpPr>
              <p:cNvPr id="8" name="Rectangle: Rounded Corners 15">
                <a:extLst>
                  <a:ext uri="{FF2B5EF4-FFF2-40B4-BE49-F238E27FC236}">
                    <a16:creationId xmlns:a16="http://schemas.microsoft.com/office/drawing/2014/main" id="{A78FC1BB-F546-3460-4517-4F7A98381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0" y="2655537"/>
                <a:ext cx="1701579" cy="1010736"/>
              </a:xfrm>
              <a:prstGeom prst="roundRect">
                <a:avLst/>
              </a:prstGeom>
              <a:blipFill>
                <a:blip r:embed="rId3"/>
                <a:stretch>
                  <a:fillRect r="-1003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5">
            <a:extLst>
              <a:ext uri="{FF2B5EF4-FFF2-40B4-BE49-F238E27FC236}">
                <a16:creationId xmlns:a16="http://schemas.microsoft.com/office/drawing/2014/main" id="{7D3EE539-EC89-9FD2-3348-A37178F6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672" y="1542434"/>
            <a:ext cx="3766667" cy="20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continua de Wavelet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00D1AE-5AD1-2018-410B-5456A659D1EE}"/>
              </a:ext>
            </a:extLst>
          </p:cNvPr>
          <p:cNvSpPr txBox="1">
            <a:spLocks/>
          </p:cNvSpPr>
          <p:nvPr/>
        </p:nvSpPr>
        <p:spPr>
          <a:xfrm>
            <a:off x="994607" y="1235509"/>
            <a:ext cx="5480957" cy="733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301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8" marR="0" lvl="1" indent="-330192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2" marR="0" lvl="5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6997" indent="0">
              <a:buNone/>
            </a:pPr>
            <a:r>
              <a:rPr lang="es-PE" sz="1400" dirty="0"/>
              <a:t>Correlación de una señal f(t) con una Wavelet madre (ψ) que es escalada y trasladada.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36ADE0-BA09-EB20-E753-4B52A4CEE8C7}"/>
                  </a:ext>
                </a:extLst>
              </p:cNvPr>
              <p:cNvSpPr txBox="1"/>
              <p:nvPr/>
            </p:nvSpPr>
            <p:spPr>
              <a:xfrm>
                <a:off x="1206166" y="2021304"/>
                <a:ext cx="3257551" cy="373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s-PE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P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PE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PE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E" sz="1600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36ADE0-BA09-EB20-E753-4B52A4CE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66" y="2021304"/>
                <a:ext cx="3257551" cy="373372"/>
              </a:xfrm>
              <a:prstGeom prst="rect">
                <a:avLst/>
              </a:prstGeom>
              <a:blipFill>
                <a:blip r:embed="rId2"/>
                <a:stretch>
                  <a:fillRect l="-2809" b="-327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id="{80E0CAE9-64AB-0898-34E0-6B994478C23C}"/>
                  </a:ext>
                </a:extLst>
              </p:cNvPr>
              <p:cNvSpPr txBox="1"/>
              <p:nvPr/>
            </p:nvSpPr>
            <p:spPr>
              <a:xfrm>
                <a:off x="1206166" y="2894556"/>
                <a:ext cx="4302581" cy="373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PE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P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PE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P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600" dirty="0"/>
                  <a:t>dt</a:t>
                </a:r>
              </a:p>
            </p:txBody>
          </p:sp>
        </mc:Choice>
        <mc:Fallback xmlns=""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id="{80E0CAE9-64AB-0898-34E0-6B994478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66" y="2894556"/>
                <a:ext cx="4302581" cy="373372"/>
              </a:xfrm>
              <a:prstGeom prst="rect">
                <a:avLst/>
              </a:prstGeom>
              <a:blipFill>
                <a:blip r:embed="rId3"/>
                <a:stretch>
                  <a:fillRect l="-1700" t="-127869" b="-18688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72F0D008-A3EA-5C86-DD11-EC4B9952DD6E}"/>
                  </a:ext>
                </a:extLst>
              </p:cNvPr>
              <p:cNvSpPr txBox="1"/>
              <p:nvPr/>
            </p:nvSpPr>
            <p:spPr>
              <a:xfrm>
                <a:off x="1206166" y="3545311"/>
                <a:ext cx="4797592" cy="4449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PE" sz="1600" dirty="0"/>
                  <a:t>f(t)</a:t>
                </a:r>
                <a14:m>
                  <m:oMath xmlns:m="http://schemas.openxmlformats.org/officeDocument/2006/math">
                    <m:r>
                      <a:rPr lang="es-P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 dirty="0"/>
                              <m:t>ψ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P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P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  <m:e>
                        <m:r>
                          <a:rPr lang="es-P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PE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s-PE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s-P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E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E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sz="1600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num>
                      <m:den>
                        <m:sSup>
                          <m:sSupPr>
                            <m:ctrlP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PE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/>
                  <a:t>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l-GR" sz="1600" dirty="0"/>
                              <m:t>ψ</m:t>
                            </m:r>
                            <m:r>
                              <m:rPr>
                                <m:nor/>
                              </m:rPr>
                              <a:rPr lang="es-PE" sz="1600" b="0" i="0" dirty="0" smtClean="0"/>
                              <m:t>,</m:t>
                            </m:r>
                            <m:sSub>
                              <m:sSubPr>
                                <m:ctrlPr>
                                  <a:rPr lang="es-PE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E" sz="16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s-PE" sz="1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L(,</a:t>
                </a:r>
                <a:r>
                  <a:rPr lang="es-PE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PE" sz="1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) 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600" dirty="0"/>
                          <m:t>φ</m:t>
                        </m:r>
                      </m:e>
                      <m:sub>
                        <m:sSub>
                          <m:sSubPr>
                            <m:ctrlPr>
                              <a:rPr lang="es-PE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16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PE" sz="16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dt</a:t>
                </a:r>
              </a:p>
            </p:txBody>
          </p:sp>
        </mc:Choice>
        <mc:Fallback xmlns=""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72F0D008-A3EA-5C86-DD11-EC4B9952D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66" y="3545311"/>
                <a:ext cx="4797592" cy="444994"/>
              </a:xfrm>
              <a:prstGeom prst="rect">
                <a:avLst/>
              </a:prstGeom>
              <a:blipFill>
                <a:blip r:embed="rId4"/>
                <a:stretch>
                  <a:fillRect l="-2668" t="-105479" b="-1410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21DFB4-16C1-154A-0277-309A2B54D3F3}"/>
              </a:ext>
            </a:extLst>
          </p:cNvPr>
          <p:cNvSpPr txBox="1">
            <a:spLocks/>
          </p:cNvSpPr>
          <p:nvPr/>
        </p:nvSpPr>
        <p:spPr>
          <a:xfrm>
            <a:off x="4463717" y="2877935"/>
            <a:ext cx="1042741" cy="373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301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8" marR="0" lvl="1" indent="-330192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2" marR="0" lvl="5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6997" indent="0">
              <a:buNone/>
            </a:pPr>
            <a:r>
              <a:rPr lang="es-PE" sz="1400" dirty="0"/>
              <a:t>Análisis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C410006-A32F-6A4B-1925-EDD0AE1D5E20}"/>
              </a:ext>
            </a:extLst>
          </p:cNvPr>
          <p:cNvSpPr txBox="1">
            <a:spLocks/>
          </p:cNvSpPr>
          <p:nvPr/>
        </p:nvSpPr>
        <p:spPr>
          <a:xfrm>
            <a:off x="6003758" y="3545311"/>
            <a:ext cx="1042741" cy="373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301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8" marR="0" lvl="1" indent="-330192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2" marR="0" lvl="5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6997" indent="0">
              <a:buNone/>
            </a:pPr>
            <a:r>
              <a:rPr lang="es-PE" sz="1400" dirty="0"/>
              <a:t>Síntesis  </a:t>
            </a:r>
          </a:p>
        </p:txBody>
      </p:sp>
    </p:spTree>
    <p:extLst>
      <p:ext uri="{BB962C8B-B14F-4D97-AF65-F5344CB8AC3E}">
        <p14:creationId xmlns:p14="http://schemas.microsoft.com/office/powerpoint/2010/main" val="3759610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Familia de Wavelet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59E6648-CA05-E541-3173-B0FE798571A9}"/>
              </a:ext>
            </a:extLst>
          </p:cNvPr>
          <p:cNvSpPr txBox="1"/>
          <p:nvPr/>
        </p:nvSpPr>
        <p:spPr>
          <a:xfrm>
            <a:off x="1796345" y="4704894"/>
            <a:ext cx="5880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Fuente: </a:t>
            </a:r>
            <a:r>
              <a:rPr lang="en-US" sz="1050" dirty="0"/>
              <a:t>https://www.mathworks.com/help/wavelet/gs/choose-a-wavelet.html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0F43D059-E7C9-346B-55A3-2B4E2AAD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08" y="1387605"/>
            <a:ext cx="1260019" cy="1112404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E78781F8-B8F8-2A4F-1502-E4ED75AFE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8" y="2856395"/>
            <a:ext cx="1212599" cy="1137308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32850455-B412-471C-E528-DD5E1D8A5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284" y="1421969"/>
            <a:ext cx="1185502" cy="1112404"/>
          </a:xfrm>
          <a:prstGeom prst="rect">
            <a:avLst/>
          </a:prstGeom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19B1DA2A-9326-B7F1-A02A-DC6588643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284" y="2881300"/>
            <a:ext cx="1185502" cy="111240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AB42D9-FD2F-9D50-76AB-4CF4BF8CB124}"/>
              </a:ext>
            </a:extLst>
          </p:cNvPr>
          <p:cNvSpPr txBox="1">
            <a:spLocks/>
          </p:cNvSpPr>
          <p:nvPr/>
        </p:nvSpPr>
        <p:spPr>
          <a:xfrm>
            <a:off x="1066576" y="958962"/>
            <a:ext cx="2602293" cy="460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err="1"/>
              <a:t>Análisis</a:t>
            </a:r>
            <a:r>
              <a:rPr lang="en-US" sz="1400" dirty="0"/>
              <a:t> del </a:t>
            </a:r>
            <a:r>
              <a:rPr lang="en-US" sz="1400" dirty="0" err="1"/>
              <a:t>Tiempo</a:t>
            </a:r>
            <a:r>
              <a:rPr lang="en-US" sz="1400" dirty="0"/>
              <a:t> y </a:t>
            </a:r>
            <a:r>
              <a:rPr lang="en-US" sz="1400" dirty="0" err="1"/>
              <a:t>Frecuencia</a:t>
            </a:r>
            <a:endParaRPr lang="en-US" sz="14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3F20C4-F7A6-2150-6373-4F2937B201C4}"/>
              </a:ext>
            </a:extLst>
          </p:cNvPr>
          <p:cNvSpPr txBox="1">
            <a:spLocks/>
          </p:cNvSpPr>
          <p:nvPr/>
        </p:nvSpPr>
        <p:spPr>
          <a:xfrm>
            <a:off x="1460121" y="2474428"/>
            <a:ext cx="1502907" cy="46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err="1"/>
              <a:t>Morlet</a:t>
            </a:r>
            <a:r>
              <a:rPr lang="en-US" sz="1600" dirty="0"/>
              <a:t> </a:t>
            </a:r>
            <a:r>
              <a:rPr lang="en-US" sz="1400" dirty="0"/>
              <a:t>Wavelet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FCFDF8-ECBA-C82C-F9E5-51C5FAC5984B}"/>
              </a:ext>
            </a:extLst>
          </p:cNvPr>
          <p:cNvSpPr txBox="1">
            <a:spLocks/>
          </p:cNvSpPr>
          <p:nvPr/>
        </p:nvSpPr>
        <p:spPr>
          <a:xfrm>
            <a:off x="1735649" y="3959042"/>
            <a:ext cx="1502907" cy="46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/>
              <a:t>Bump Wavelet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13" name="Picture 28">
            <a:extLst>
              <a:ext uri="{FF2B5EF4-FFF2-40B4-BE49-F238E27FC236}">
                <a16:creationId xmlns:a16="http://schemas.microsoft.com/office/drawing/2014/main" id="{9FA346E1-BC26-7B15-5896-42D8516DD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385" y="1361172"/>
            <a:ext cx="1178728" cy="1187117"/>
          </a:xfrm>
          <a:prstGeom prst="rect">
            <a:avLst/>
          </a:prstGeom>
        </p:spPr>
      </p:pic>
      <p:pic>
        <p:nvPicPr>
          <p:cNvPr id="14" name="Picture 30">
            <a:extLst>
              <a:ext uri="{FF2B5EF4-FFF2-40B4-BE49-F238E27FC236}">
                <a16:creationId xmlns:a16="http://schemas.microsoft.com/office/drawing/2014/main" id="{36AF4BC8-30CD-3796-192C-BBD2E7FB9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242" y="1405906"/>
            <a:ext cx="1178728" cy="1187117"/>
          </a:xfrm>
          <a:prstGeom prst="rect">
            <a:avLst/>
          </a:prstGeom>
        </p:spPr>
      </p:pic>
      <p:pic>
        <p:nvPicPr>
          <p:cNvPr id="18" name="Picture 32">
            <a:extLst>
              <a:ext uri="{FF2B5EF4-FFF2-40B4-BE49-F238E27FC236}">
                <a16:creationId xmlns:a16="http://schemas.microsoft.com/office/drawing/2014/main" id="{8631FF7F-76E1-7CF2-E876-0472CEEFB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501" y="3217110"/>
            <a:ext cx="1178728" cy="1184200"/>
          </a:xfrm>
          <a:prstGeom prst="rect">
            <a:avLst/>
          </a:prstGeom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id="{E743E005-0F3B-DDE4-9A78-BEBAB695D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61" y="1397114"/>
            <a:ext cx="1059481" cy="1165172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0BED61B-D8D1-35C8-7942-748C302F91F0}"/>
              </a:ext>
            </a:extLst>
          </p:cNvPr>
          <p:cNvSpPr txBox="1">
            <a:spLocks/>
          </p:cNvSpPr>
          <p:nvPr/>
        </p:nvSpPr>
        <p:spPr>
          <a:xfrm>
            <a:off x="4956279" y="978007"/>
            <a:ext cx="3310231" cy="460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300" dirty="0" err="1"/>
              <a:t>Detección</a:t>
            </a:r>
            <a:r>
              <a:rPr lang="en-US" sz="1300" dirty="0"/>
              <a:t> de </a:t>
            </a:r>
            <a:r>
              <a:rPr lang="en-US" sz="1300" dirty="0" err="1"/>
              <a:t>bordes</a:t>
            </a:r>
            <a:r>
              <a:rPr lang="en-US" sz="1300" dirty="0"/>
              <a:t>,  features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200" dirty="0"/>
          </a:p>
          <a:p>
            <a:endParaRPr lang="en-US" sz="1200" dirty="0"/>
          </a:p>
        </p:txBody>
      </p:sp>
      <p:pic>
        <p:nvPicPr>
          <p:cNvPr id="22" name="Picture 38">
            <a:extLst>
              <a:ext uri="{FF2B5EF4-FFF2-40B4-BE49-F238E27FC236}">
                <a16:creationId xmlns:a16="http://schemas.microsoft.com/office/drawing/2014/main" id="{3CA93B2B-981C-5B35-437A-0325EA44E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2707" y="3245635"/>
            <a:ext cx="1199051" cy="1170514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42F7BA-BAE1-3A4A-FEE0-16B9D7891D2C}"/>
              </a:ext>
            </a:extLst>
          </p:cNvPr>
          <p:cNvSpPr txBox="1">
            <a:spLocks/>
          </p:cNvSpPr>
          <p:nvPr/>
        </p:nvSpPr>
        <p:spPr>
          <a:xfrm>
            <a:off x="5299244" y="2879860"/>
            <a:ext cx="1086583" cy="46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300" dirty="0"/>
              <a:t>Denoising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300" dirty="0"/>
          </a:p>
          <a:p>
            <a:endParaRPr lang="en-US" sz="13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B787F7-EB85-1F0E-65D9-AFC29CD148E5}"/>
              </a:ext>
            </a:extLst>
          </p:cNvPr>
          <p:cNvSpPr txBox="1">
            <a:spLocks/>
          </p:cNvSpPr>
          <p:nvPr/>
        </p:nvSpPr>
        <p:spPr>
          <a:xfrm>
            <a:off x="7125889" y="2835143"/>
            <a:ext cx="1178728" cy="46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300" dirty="0" err="1"/>
              <a:t>Compresión</a:t>
            </a:r>
            <a:endParaRPr lang="en-US" sz="13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84006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Wavelet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199BA5-47A8-92E6-CBAC-742C00DEE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14"/>
          <a:stretch/>
        </p:blipFill>
        <p:spPr>
          <a:xfrm>
            <a:off x="701306" y="1051058"/>
            <a:ext cx="3357740" cy="135409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897AECD-4FC3-94C7-D878-B990C861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2" y="2465310"/>
            <a:ext cx="3636357" cy="250199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50E381-A7CE-5DCA-53D8-939950C60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955" y="2465310"/>
            <a:ext cx="3510097" cy="23762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36FCBF-7DC5-30C4-5CF5-E9B601A69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14"/>
          <a:stretch/>
        </p:blipFill>
        <p:spPr>
          <a:xfrm>
            <a:off x="4956474" y="1043755"/>
            <a:ext cx="3357740" cy="13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discreta de Wavelet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18C65EE-B7B6-2315-D929-71AC122A801B}"/>
              </a:ext>
            </a:extLst>
          </p:cNvPr>
          <p:cNvGrpSpPr/>
          <p:nvPr/>
        </p:nvGrpSpPr>
        <p:grpSpPr>
          <a:xfrm>
            <a:off x="164486" y="1402839"/>
            <a:ext cx="4715107" cy="800100"/>
            <a:chOff x="957262" y="3988647"/>
            <a:chExt cx="6326643" cy="1265678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8ADA2FF5-5634-7CE7-3480-C06145C30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262" y="3988647"/>
              <a:ext cx="2571750" cy="1265678"/>
            </a:xfrm>
            <a:prstGeom prst="rect">
              <a:avLst/>
            </a:prstGeom>
          </p:spPr>
        </p:pic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38293A07-E923-718A-E3D6-EC68BD2998A8}"/>
                </a:ext>
              </a:extLst>
            </p:cNvPr>
            <p:cNvSpPr txBox="1"/>
            <p:nvPr/>
          </p:nvSpPr>
          <p:spPr>
            <a:xfrm>
              <a:off x="3529012" y="4059311"/>
              <a:ext cx="3754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Coeficientes</a:t>
              </a:r>
              <a:r>
                <a:rPr lang="en-US" dirty="0"/>
                <a:t> de Escala</a:t>
              </a:r>
            </a:p>
            <a:p>
              <a:endParaRPr lang="en-US" dirty="0"/>
            </a:p>
            <a:p>
              <a:r>
                <a:rPr lang="en-US" dirty="0" err="1"/>
                <a:t>Coeficientes</a:t>
              </a:r>
              <a:r>
                <a:rPr lang="en-US" dirty="0"/>
                <a:t> de Wavelet</a:t>
              </a:r>
            </a:p>
          </p:txBody>
        </p:sp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2E1D961E-2600-6D7A-D308-BEC337572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973" y="1408966"/>
            <a:ext cx="3708699" cy="800100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0C4D8512-3629-B04A-15B6-441921947F63}"/>
              </a:ext>
            </a:extLst>
          </p:cNvPr>
          <p:cNvSpPr txBox="1"/>
          <p:nvPr/>
        </p:nvSpPr>
        <p:spPr>
          <a:xfrm>
            <a:off x="5984309" y="5143500"/>
            <a:ext cx="2048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Función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y </a:t>
            </a:r>
            <a:r>
              <a:rPr lang="en-US" dirty="0" err="1"/>
              <a:t>Síntesis</a:t>
            </a:r>
            <a:endParaRPr lang="en-US" dirty="0"/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9D9283B0-EC52-53DC-8FF4-E3DAF5AC4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65" y="3007394"/>
            <a:ext cx="2633570" cy="435552"/>
          </a:xfrm>
          <a:prstGeom prst="rect">
            <a:avLst/>
          </a:prstGeom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11695140-F262-F64F-A467-E5BB48007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65" y="4093794"/>
            <a:ext cx="2629693" cy="349171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EBD1663B-9F16-6319-A0BA-49E984C0EE35}"/>
              </a:ext>
            </a:extLst>
          </p:cNvPr>
          <p:cNvSpPr txBox="1"/>
          <p:nvPr/>
        </p:nvSpPr>
        <p:spPr>
          <a:xfrm>
            <a:off x="607796" y="2669054"/>
            <a:ext cx="204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Función</a:t>
            </a:r>
            <a:r>
              <a:rPr lang="en-US" dirty="0"/>
              <a:t> de Wavelet</a:t>
            </a: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81D4A20B-50D6-F050-F17F-400B610F1FBA}"/>
              </a:ext>
            </a:extLst>
          </p:cNvPr>
          <p:cNvSpPr txBox="1"/>
          <p:nvPr/>
        </p:nvSpPr>
        <p:spPr>
          <a:xfrm>
            <a:off x="607796" y="3605198"/>
            <a:ext cx="204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Función</a:t>
            </a:r>
            <a:r>
              <a:rPr lang="en-US" dirty="0"/>
              <a:t> de Escala</a:t>
            </a:r>
          </a:p>
        </p:txBody>
      </p:sp>
      <p:pic>
        <p:nvPicPr>
          <p:cNvPr id="20" name="Picture 11">
            <a:extLst>
              <a:ext uri="{FF2B5EF4-FFF2-40B4-BE49-F238E27FC236}">
                <a16:creationId xmlns:a16="http://schemas.microsoft.com/office/drawing/2014/main" id="{904535EA-B07C-0E04-8585-F337F8078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129" y="2636695"/>
            <a:ext cx="5230906" cy="1737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58338BEE-88B4-1E0D-A404-99B21676C322}"/>
              </a:ext>
            </a:extLst>
          </p:cNvPr>
          <p:cNvSpPr txBox="1"/>
          <p:nvPr/>
        </p:nvSpPr>
        <p:spPr>
          <a:xfrm>
            <a:off x="1122820" y="923527"/>
            <a:ext cx="204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Análisis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00477603-551E-B5A2-5E27-CDA078FF06F3}"/>
              </a:ext>
            </a:extLst>
          </p:cNvPr>
          <p:cNvSpPr txBox="1"/>
          <p:nvPr/>
        </p:nvSpPr>
        <p:spPr>
          <a:xfrm>
            <a:off x="5536089" y="899240"/>
            <a:ext cx="204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Síntesis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E82EE76B-F7FA-FE6E-501F-0D374B497883}"/>
              </a:ext>
            </a:extLst>
          </p:cNvPr>
          <p:cNvSpPr txBox="1"/>
          <p:nvPr/>
        </p:nvSpPr>
        <p:spPr>
          <a:xfrm>
            <a:off x="4972714" y="4429600"/>
            <a:ext cx="337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Función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y </a:t>
            </a:r>
            <a:r>
              <a:rPr lang="en-US" dirty="0" err="1"/>
              <a:t>Síntesis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6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discreta de Wavelet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31C2AB88-27DB-C3C0-73FC-769E1418C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41" y="2957342"/>
            <a:ext cx="3238500" cy="857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0F3880-194C-626B-3ADB-27B1BD3D658B}"/>
              </a:ext>
            </a:extLst>
          </p:cNvPr>
          <p:cNvSpPr txBox="1"/>
          <p:nvPr/>
        </p:nvSpPr>
        <p:spPr>
          <a:xfrm>
            <a:off x="2719137" y="4690308"/>
            <a:ext cx="4644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 dirty="0"/>
              <a:t>https://en.wikipedia.org/wiki/Discrete_wavelet_transform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4E7BCF-1960-F323-5612-21C2DA7E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995" y="2480910"/>
            <a:ext cx="5219664" cy="16280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28161-AB9B-542C-2417-E15433F45CC6}"/>
              </a:ext>
            </a:extLst>
          </p:cNvPr>
          <p:cNvSpPr txBox="1">
            <a:spLocks/>
          </p:cNvSpPr>
          <p:nvPr/>
        </p:nvSpPr>
        <p:spPr>
          <a:xfrm>
            <a:off x="530612" y="976293"/>
            <a:ext cx="7877408" cy="120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301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8" marR="0" lvl="1" indent="-330192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2" marR="0" lvl="5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 eaLnBrk="1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6997" indent="0">
              <a:buNone/>
            </a:pPr>
            <a:r>
              <a:rPr lang="en-US" sz="1600" dirty="0"/>
              <a:t>Si las </a:t>
            </a:r>
            <a:r>
              <a:rPr lang="en-US" sz="1600" dirty="0" err="1"/>
              <a:t>funciones</a:t>
            </a:r>
            <a:r>
              <a:rPr lang="en-US" sz="1600" dirty="0"/>
              <a:t> de wavelet </a:t>
            </a:r>
            <a:r>
              <a:rPr lang="en-US" sz="1600" dirty="0" err="1"/>
              <a:t>forman</a:t>
            </a:r>
            <a:r>
              <a:rPr lang="en-US" sz="1600" dirty="0"/>
              <a:t> </a:t>
            </a:r>
            <a:r>
              <a:rPr lang="en-US" sz="1600" dirty="0" err="1"/>
              <a:t>unas</a:t>
            </a:r>
            <a:r>
              <a:rPr lang="en-US" sz="1600" dirty="0"/>
              <a:t> bases  </a:t>
            </a:r>
            <a:r>
              <a:rPr lang="en-US" sz="1600" dirty="0" err="1"/>
              <a:t>ortonormales</a:t>
            </a:r>
            <a:r>
              <a:rPr lang="en-US" sz="1600" dirty="0"/>
              <a:t>, se </a:t>
            </a:r>
            <a:r>
              <a:rPr lang="en-US" sz="1600" dirty="0" err="1"/>
              <a:t>puede</a:t>
            </a:r>
            <a:r>
              <a:rPr lang="en-US" sz="1600" dirty="0"/>
              <a:t> </a:t>
            </a:r>
            <a:r>
              <a:rPr lang="en-US" sz="1600" dirty="0" err="1"/>
              <a:t>utilizar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concepto</a:t>
            </a:r>
            <a:r>
              <a:rPr lang="en-US" sz="1600" dirty="0"/>
              <a:t> de </a:t>
            </a:r>
            <a:r>
              <a:rPr lang="en-US" sz="1600" dirty="0" err="1"/>
              <a:t>análisis</a:t>
            </a:r>
            <a:r>
              <a:rPr lang="en-US" sz="1600" dirty="0"/>
              <a:t> de </a:t>
            </a:r>
            <a:r>
              <a:rPr lang="en-US" sz="1600" dirty="0" err="1"/>
              <a:t>multiresolución</a:t>
            </a:r>
            <a:r>
              <a:rPr lang="en-US" sz="1600" dirty="0"/>
              <a:t>(MRA) y para </a:t>
            </a:r>
            <a:r>
              <a:rPr lang="en-US" sz="1600" dirty="0" err="1"/>
              <a:t>su</a:t>
            </a:r>
            <a:r>
              <a:rPr lang="en-US" sz="1600" dirty="0"/>
              <a:t> </a:t>
            </a:r>
            <a:r>
              <a:rPr lang="en-US" sz="1600" dirty="0" err="1"/>
              <a:t>implementación</a:t>
            </a:r>
            <a:r>
              <a:rPr lang="en-US" sz="1600" dirty="0"/>
              <a:t> se </a:t>
            </a:r>
            <a:r>
              <a:rPr lang="en-US" sz="1600" dirty="0" err="1"/>
              <a:t>utiliza</a:t>
            </a:r>
            <a:r>
              <a:rPr lang="en-US" sz="1600" dirty="0"/>
              <a:t>  </a:t>
            </a:r>
            <a:r>
              <a:rPr lang="en-US" sz="1600" dirty="0" err="1"/>
              <a:t>bancos</a:t>
            </a:r>
            <a:r>
              <a:rPr lang="en-US" sz="1600" dirty="0"/>
              <a:t> de </a:t>
            </a:r>
            <a:r>
              <a:rPr lang="en-US" sz="1600" dirty="0" err="1"/>
              <a:t>filtros</a:t>
            </a:r>
            <a:r>
              <a:rPr lang="en-US" sz="1600" dirty="0"/>
              <a:t> que </a:t>
            </a:r>
            <a:r>
              <a:rPr lang="en-US" sz="1600" dirty="0" err="1"/>
              <a:t>cumplen</a:t>
            </a:r>
            <a:r>
              <a:rPr lang="en-US" sz="1600" dirty="0"/>
              <a:t> con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conceptos</a:t>
            </a:r>
            <a:r>
              <a:rPr lang="en-US" sz="1600" dirty="0"/>
              <a:t> de </a:t>
            </a:r>
            <a:r>
              <a:rPr lang="en-US" sz="1600" dirty="0" err="1"/>
              <a:t>Qadrature</a:t>
            </a:r>
            <a:r>
              <a:rPr lang="en-US" sz="1600" dirty="0"/>
              <a:t> Mirror Filters y Perfect Reconstruction. </a:t>
            </a:r>
          </a:p>
          <a:p>
            <a:pPr marL="126997" indent="0">
              <a:buNone/>
            </a:pPr>
            <a:endParaRPr lang="en-US" sz="1600" dirty="0"/>
          </a:p>
          <a:p>
            <a:pPr marL="126997" indent="0">
              <a:buNone/>
            </a:pPr>
            <a:r>
              <a:rPr lang="es-PE" sz="1600" dirty="0"/>
              <a:t>La señal es filtrada recursivamente con filtros pasa bajos, pasa altos y etapas de submuestreo. 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8912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discreta de Wavelet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6D0E63-3FC8-D048-9D16-D38570692705}"/>
              </a:ext>
            </a:extLst>
          </p:cNvPr>
          <p:cNvSpPr txBox="1"/>
          <p:nvPr/>
        </p:nvSpPr>
        <p:spPr>
          <a:xfrm>
            <a:off x="2751227" y="4609444"/>
            <a:ext cx="30199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/>
              <a:t>https://doi.org/10.1007/BF00925498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3939C02-D5EC-147E-2A5E-D362A232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85" y="1182250"/>
            <a:ext cx="7368830" cy="27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8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discreta de Wavelet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6D0E63-3FC8-D048-9D16-D38570692705}"/>
              </a:ext>
            </a:extLst>
          </p:cNvPr>
          <p:cNvSpPr txBox="1"/>
          <p:nvPr/>
        </p:nvSpPr>
        <p:spPr>
          <a:xfrm>
            <a:off x="3438391" y="4531386"/>
            <a:ext cx="30199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/>
              <a:t>https://doi.org/10.1007/BF00925498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A15364-CFD3-6E2D-4F96-7FC8B659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83" y="976293"/>
            <a:ext cx="3772634" cy="34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Wavelet Discreta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D47D04-2E31-F624-69B9-7BD16BB4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76" y="757608"/>
            <a:ext cx="4205447" cy="42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55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Wavelet Discreta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FC559F-46BA-EC8F-865C-344B7352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74" y="771826"/>
            <a:ext cx="4069372" cy="40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67;p66">
            <a:extLst>
              <a:ext uri="{FF2B5EF4-FFF2-40B4-BE49-F238E27FC236}">
                <a16:creationId xmlns:a16="http://schemas.microsoft.com/office/drawing/2014/main" id="{5D7C5FEE-58A8-4048-BF52-EDEC6995CF39}"/>
              </a:ext>
            </a:extLst>
          </p:cNvPr>
          <p:cNvSpPr txBox="1">
            <a:spLocks/>
          </p:cNvSpPr>
          <p:nvPr/>
        </p:nvSpPr>
        <p:spPr>
          <a:xfrm>
            <a:off x="2437200" y="234176"/>
            <a:ext cx="4269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3600" dirty="0">
                <a:solidFill>
                  <a:schemeClr val="tx1"/>
                </a:solidFill>
              </a:rPr>
              <a:t>Series de Fourier</a:t>
            </a:r>
          </a:p>
        </p:txBody>
      </p:sp>
      <p:pic>
        <p:nvPicPr>
          <p:cNvPr id="2" name="Picture 14">
            <a:extLst>
              <a:ext uri="{FF2B5EF4-FFF2-40B4-BE49-F238E27FC236}">
                <a16:creationId xmlns:a16="http://schemas.microsoft.com/office/drawing/2014/main" id="{8B0DCDB4-1315-BA04-2DBE-BF3764C46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4" y="2135309"/>
            <a:ext cx="3395477" cy="1109695"/>
          </a:xfrm>
          <a:prstGeom prst="rect">
            <a:avLst/>
          </a:prstGeom>
        </p:spPr>
      </p:pic>
      <p:pic>
        <p:nvPicPr>
          <p:cNvPr id="3" name="Picture 22">
            <a:extLst>
              <a:ext uri="{FF2B5EF4-FFF2-40B4-BE49-F238E27FC236}">
                <a16:creationId xmlns:a16="http://schemas.microsoft.com/office/drawing/2014/main" id="{ED63C1E5-3B6F-C396-3C66-9CAC40C9F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29" b="14175"/>
          <a:stretch/>
        </p:blipFill>
        <p:spPr>
          <a:xfrm>
            <a:off x="5609710" y="1609896"/>
            <a:ext cx="2842264" cy="956129"/>
          </a:xfrm>
          <a:prstGeom prst="rect">
            <a:avLst/>
          </a:prstGeom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8137DCFE-B408-B524-6924-2F2D387FB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2" t="20629" b="14175"/>
          <a:stretch/>
        </p:blipFill>
        <p:spPr>
          <a:xfrm>
            <a:off x="5770185" y="3033131"/>
            <a:ext cx="2521314" cy="956129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A27991B-D6D5-8AF4-B286-5B6F23853018}"/>
              </a:ext>
            </a:extLst>
          </p:cNvPr>
          <p:cNvCxnSpPr/>
          <p:nvPr/>
        </p:nvCxnSpPr>
        <p:spPr>
          <a:xfrm flipV="1">
            <a:off x="4367561" y="2058329"/>
            <a:ext cx="1048215" cy="7974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1375AA6-0E97-A0FC-4FEF-31B9A34AA9DC}"/>
              </a:ext>
            </a:extLst>
          </p:cNvPr>
          <p:cNvCxnSpPr>
            <a:cxnSpLocks/>
          </p:cNvCxnSpPr>
          <p:nvPr/>
        </p:nvCxnSpPr>
        <p:spPr>
          <a:xfrm>
            <a:off x="4367561" y="3033131"/>
            <a:ext cx="1242149" cy="478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99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1020336" y="2171700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4400" dirty="0">
                <a:solidFill>
                  <a:schemeClr val="tx1"/>
                </a:solidFill>
              </a:rPr>
              <a:t>¿Cuál es la mejor Wavelet?</a:t>
            </a:r>
          </a:p>
        </p:txBody>
      </p:sp>
    </p:spTree>
    <p:extLst>
      <p:ext uri="{BB962C8B-B14F-4D97-AF65-F5344CB8AC3E}">
        <p14:creationId xmlns:p14="http://schemas.microsoft.com/office/powerpoint/2010/main" val="287619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4F345AF-1008-0C6C-EB73-FB45D6B7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21" y="942950"/>
            <a:ext cx="6968158" cy="32575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4DA10D6-6B43-4C69-28E4-03025E2901C9}"/>
              </a:ext>
            </a:extLst>
          </p:cNvPr>
          <p:cNvSpPr txBox="1"/>
          <p:nvPr/>
        </p:nvSpPr>
        <p:spPr>
          <a:xfrm>
            <a:off x="2971800" y="452639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0" i="0" u="none" strike="noStrike" dirty="0">
                <a:solidFill>
                  <a:srgbClr val="0272B1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https://doi.org/10.1016/j.procs.2018.05.054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39316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2D9278-28B4-26D4-ECD0-EFB22080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26" y="416154"/>
            <a:ext cx="4950147" cy="43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F54B82-15A2-B043-F67E-0C14F2E0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53" y="211732"/>
            <a:ext cx="4357493" cy="47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40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2F02B1F-6F85-FFC6-ABA2-CDE8ECEA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91" y="212936"/>
            <a:ext cx="6499217" cy="44881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E3A331-6879-BC5C-160D-B13A2F10E957}"/>
              </a:ext>
            </a:extLst>
          </p:cNvPr>
          <p:cNvSpPr txBox="1"/>
          <p:nvPr/>
        </p:nvSpPr>
        <p:spPr>
          <a:xfrm>
            <a:off x="2827421" y="47010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0" i="0" u="none" strike="noStrike" dirty="0">
                <a:solidFill>
                  <a:srgbClr val="0272B1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https://doi.org/10.1016/j.seizure.2015.01.012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31710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4A3EBDB-52CC-D8BE-9D85-73BB01C55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00" y="1356588"/>
            <a:ext cx="6732199" cy="243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75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Wavelet Discreta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1B291A-795D-2440-2C2D-6747DBA0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6" y="913128"/>
            <a:ext cx="4069372" cy="40817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199952-9183-98F4-F8BF-026EB256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48" y="930169"/>
            <a:ext cx="4069373" cy="4081742"/>
          </a:xfrm>
          <a:prstGeom prst="rect">
            <a:avLst/>
          </a:prstGeom>
        </p:spPr>
      </p:pic>
      <p:sp>
        <p:nvSpPr>
          <p:cNvPr id="6" name="Google Shape;1167;p66">
            <a:extLst>
              <a:ext uri="{FF2B5EF4-FFF2-40B4-BE49-F238E27FC236}">
                <a16:creationId xmlns:a16="http://schemas.microsoft.com/office/drawing/2014/main" id="{B490AF3C-3877-9776-E13C-6CF3442FBF49}"/>
              </a:ext>
            </a:extLst>
          </p:cNvPr>
          <p:cNvSpPr txBox="1">
            <a:spLocks/>
          </p:cNvSpPr>
          <p:nvPr/>
        </p:nvSpPr>
        <p:spPr>
          <a:xfrm>
            <a:off x="498916" y="657923"/>
            <a:ext cx="3832302" cy="32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1100" dirty="0">
                <a:solidFill>
                  <a:schemeClr val="tx1"/>
                </a:solidFill>
              </a:rPr>
              <a:t>db4</a:t>
            </a:r>
            <a:endParaRPr lang="es-PE" sz="7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167;p66">
            <a:extLst>
              <a:ext uri="{FF2B5EF4-FFF2-40B4-BE49-F238E27FC236}">
                <a16:creationId xmlns:a16="http://schemas.microsoft.com/office/drawing/2014/main" id="{21300EAC-E3AF-FEE7-23C3-FAF0581170C5}"/>
              </a:ext>
            </a:extLst>
          </p:cNvPr>
          <p:cNvSpPr txBox="1">
            <a:spLocks/>
          </p:cNvSpPr>
          <p:nvPr/>
        </p:nvSpPr>
        <p:spPr>
          <a:xfrm>
            <a:off x="4951140" y="651515"/>
            <a:ext cx="3248721" cy="32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1100" dirty="0">
                <a:solidFill>
                  <a:schemeClr val="tx1"/>
                </a:solidFill>
              </a:rPr>
              <a:t>rbio3.3</a:t>
            </a:r>
            <a:endParaRPr lang="es-PE" sz="7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483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1C94F25-3B0D-4EAD-266E-2D132F04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04" y="134649"/>
            <a:ext cx="4469991" cy="441253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1397850-1501-B963-8182-6673811DB5E0}"/>
              </a:ext>
            </a:extLst>
          </p:cNvPr>
          <p:cNvSpPr txBox="1"/>
          <p:nvPr/>
        </p:nvSpPr>
        <p:spPr>
          <a:xfrm>
            <a:off x="2526632" y="470107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 dirty="0">
                <a:hlinkClick r:id="rId3"/>
              </a:rPr>
              <a:t>https://doi.org/10.1155%2F2020%2F3215681</a:t>
            </a:r>
            <a:endParaRPr lang="es-PE" sz="1200" dirty="0"/>
          </a:p>
          <a:p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362834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35320F-25DA-92DC-B910-C09ACA780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5" y="263271"/>
            <a:ext cx="61817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5A1887B-5971-0F30-E357-C4E1E6422CA0}"/>
              </a:ext>
            </a:extLst>
          </p:cNvPr>
          <p:cNvSpPr txBox="1"/>
          <p:nvPr/>
        </p:nvSpPr>
        <p:spPr>
          <a:xfrm>
            <a:off x="2285997" y="463680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000" dirty="0">
                <a:solidFill>
                  <a:schemeClr val="tx1"/>
                </a:solidFill>
              </a:rPr>
              <a:t>Fuente: </a:t>
            </a:r>
            <a:r>
              <a:rPr lang="es-PE" sz="1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https://doi.org/10.1155/2020/3215681</a:t>
            </a:r>
            <a:endParaRPr lang="es-PE" sz="1000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078ECD-4E56-AEE3-96F5-872AA43D7FCB}"/>
              </a:ext>
            </a:extLst>
          </p:cNvPr>
          <p:cNvSpPr txBox="1"/>
          <p:nvPr/>
        </p:nvSpPr>
        <p:spPr>
          <a:xfrm>
            <a:off x="1481136" y="3987195"/>
            <a:ext cx="61817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Wavelet filters. (a) The low pass filter with 0.5 s invariance scale. (b) The first filter bank with 8 wavelets per octave and the second filter bank with 1 wavelet per octave.</a:t>
            </a:r>
            <a:endParaRPr lang="es-PE" sz="1100" dirty="0"/>
          </a:p>
        </p:txBody>
      </p:sp>
    </p:spTree>
    <p:extLst>
      <p:ext uri="{BB962C8B-B14F-4D97-AF65-F5344CB8AC3E}">
        <p14:creationId xmlns:p14="http://schemas.microsoft.com/office/powerpoint/2010/main" val="2754820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D46686D-6A61-2C7E-478F-453B9E6C1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334" y="230519"/>
            <a:ext cx="3909127" cy="44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4E801C-F1F3-3871-FA82-0F931CE7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07" y="479589"/>
            <a:ext cx="4254253" cy="39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67;p66">
            <a:extLst>
              <a:ext uri="{FF2B5EF4-FFF2-40B4-BE49-F238E27FC236}">
                <a16:creationId xmlns:a16="http://schemas.microsoft.com/office/drawing/2014/main" id="{5D7C5FEE-58A8-4048-BF52-EDEC6995CF39}"/>
              </a:ext>
            </a:extLst>
          </p:cNvPr>
          <p:cNvSpPr txBox="1">
            <a:spLocks/>
          </p:cNvSpPr>
          <p:nvPr/>
        </p:nvSpPr>
        <p:spPr>
          <a:xfrm>
            <a:off x="2437200" y="234176"/>
            <a:ext cx="4269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3600" dirty="0">
                <a:solidFill>
                  <a:schemeClr val="tx1"/>
                </a:solidFill>
              </a:rPr>
              <a:t>Series de Fourier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B65965-4D6E-D6A2-413D-6A798CB24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05" y="1354628"/>
            <a:ext cx="4885395" cy="27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97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0C8738-F0FB-8319-B67E-B8859BBA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742" y="73099"/>
            <a:ext cx="4503725" cy="48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99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65E737-012A-8E03-0524-3DC72CCF0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89" y="1054697"/>
            <a:ext cx="4866793" cy="38875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4047891-0630-3878-E9EA-3A9500080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91"/>
          <a:stretch/>
        </p:blipFill>
        <p:spPr>
          <a:xfrm>
            <a:off x="1942070" y="106325"/>
            <a:ext cx="5067707" cy="8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58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67;p66">
            <a:extLst>
              <a:ext uri="{FF2B5EF4-FFF2-40B4-BE49-F238E27FC236}">
                <a16:creationId xmlns:a16="http://schemas.microsoft.com/office/drawing/2014/main" id="{5D7C5FEE-58A8-4048-BF52-EDEC6995CF39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3600" dirty="0">
                <a:solidFill>
                  <a:schemeClr val="tx1"/>
                </a:solidFill>
              </a:rPr>
              <a:t>Transformada de Fourier Discreta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EBE57BF-6F34-5736-B313-1A52224D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91" y="2395557"/>
            <a:ext cx="6000750" cy="25717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7386A3-4C5C-CAB6-7A76-EAA172BC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61" y="976293"/>
            <a:ext cx="2312010" cy="126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7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67;p66">
            <a:extLst>
              <a:ext uri="{FF2B5EF4-FFF2-40B4-BE49-F238E27FC236}">
                <a16:creationId xmlns:a16="http://schemas.microsoft.com/office/drawing/2014/main" id="{5D7C5FEE-58A8-4048-BF52-EDEC6995CF39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de Fourier de Tiempo Corto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0D7EBB1-871B-BF9E-8AD8-B04CD648C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36" y="1858510"/>
            <a:ext cx="2345389" cy="1449398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0AAB52F8-5741-B9D9-BC1B-08AA091A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24" y="1348475"/>
            <a:ext cx="1958695" cy="122327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613490E-E5EA-FA40-04AF-0327052E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252" y="1345033"/>
            <a:ext cx="1958696" cy="1238176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8C7D9874-E823-9F29-BEAB-B79551EB5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616" y="2635106"/>
            <a:ext cx="1991560" cy="1204685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A521213B-191D-D153-DA60-75F6B8810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224" y="2630811"/>
            <a:ext cx="1991561" cy="122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19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de Fourier de Tiempo Corto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096BBD-C890-5883-D205-7DF0B7BA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9" y="2843561"/>
            <a:ext cx="8232387" cy="16645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A07C47-F112-F3B2-04C6-7539B939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13" y="1114267"/>
            <a:ext cx="8232387" cy="130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2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de Fourier de Tiempo Corto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90F21A-257E-4868-255F-43877B52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0" y="1289764"/>
            <a:ext cx="3932265" cy="3141041"/>
          </a:xfrm>
          <a:prstGeom prst="rect">
            <a:avLst/>
          </a:prstGeom>
        </p:spPr>
      </p:pic>
      <p:grpSp>
        <p:nvGrpSpPr>
          <p:cNvPr id="9" name="Group 29">
            <a:extLst>
              <a:ext uri="{FF2B5EF4-FFF2-40B4-BE49-F238E27FC236}">
                <a16:creationId xmlns:a16="http://schemas.microsoft.com/office/drawing/2014/main" id="{4B48A688-ABD4-BA6B-A9EB-A2C8D7C06631}"/>
              </a:ext>
            </a:extLst>
          </p:cNvPr>
          <p:cNvGrpSpPr/>
          <p:nvPr/>
        </p:nvGrpSpPr>
        <p:grpSpPr>
          <a:xfrm>
            <a:off x="5842417" y="1672977"/>
            <a:ext cx="2076807" cy="1587907"/>
            <a:chOff x="6433548" y="3106439"/>
            <a:chExt cx="2834048" cy="1997211"/>
          </a:xfrm>
        </p:grpSpPr>
        <p:pic>
          <p:nvPicPr>
            <p:cNvPr id="10" name="Picture 20">
              <a:extLst>
                <a:ext uri="{FF2B5EF4-FFF2-40B4-BE49-F238E27FC236}">
                  <a16:creationId xmlns:a16="http://schemas.microsoft.com/office/drawing/2014/main" id="{83E8609F-04C2-DA71-CDCF-E342561E4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90"/>
            <a:stretch/>
          </p:blipFill>
          <p:spPr>
            <a:xfrm>
              <a:off x="6868282" y="3106439"/>
              <a:ext cx="2399314" cy="1743537"/>
            </a:xfrm>
            <a:prstGeom prst="rect">
              <a:avLst/>
            </a:prstGeom>
          </p:spPr>
        </p:pic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FF8F253F-2CEF-0F2C-97D4-1F9AD4578802}"/>
                </a:ext>
              </a:extLst>
            </p:cNvPr>
            <p:cNvGrpSpPr/>
            <p:nvPr/>
          </p:nvGrpSpPr>
          <p:grpSpPr>
            <a:xfrm>
              <a:off x="6433548" y="3844376"/>
              <a:ext cx="1992415" cy="1259274"/>
              <a:chOff x="6433548" y="3844376"/>
              <a:chExt cx="1992415" cy="1259274"/>
            </a:xfrm>
          </p:grpSpPr>
          <p:sp>
            <p:nvSpPr>
              <p:cNvPr id="12" name="TextBox 23">
                <a:extLst>
                  <a:ext uri="{FF2B5EF4-FFF2-40B4-BE49-F238E27FC236}">
                    <a16:creationId xmlns:a16="http://schemas.microsoft.com/office/drawing/2014/main" id="{F31FFCF6-B317-A383-250A-48DBEEC4B407}"/>
                  </a:ext>
                </a:extLst>
              </p:cNvPr>
              <p:cNvSpPr txBox="1"/>
              <p:nvPr/>
            </p:nvSpPr>
            <p:spPr>
              <a:xfrm>
                <a:off x="7991229" y="4842040"/>
                <a:ext cx="4347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T(s)</a:t>
                </a:r>
              </a:p>
            </p:txBody>
          </p:sp>
          <p:sp>
            <p:nvSpPr>
              <p:cNvPr id="13" name="TextBox 24">
                <a:extLst>
                  <a:ext uri="{FF2B5EF4-FFF2-40B4-BE49-F238E27FC236}">
                    <a16:creationId xmlns:a16="http://schemas.microsoft.com/office/drawing/2014/main" id="{12C0E84F-7A7C-4573-6C6A-E5B024C0747E}"/>
                  </a:ext>
                </a:extLst>
              </p:cNvPr>
              <p:cNvSpPr txBox="1"/>
              <p:nvPr/>
            </p:nvSpPr>
            <p:spPr>
              <a:xfrm>
                <a:off x="6433548" y="3844376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f(</a:t>
                </a:r>
                <a:r>
                  <a:rPr lang="en-US" sz="1100" dirty="0" err="1"/>
                  <a:t>hz</a:t>
                </a:r>
                <a:r>
                  <a:rPr lang="en-US" sz="1100" dirty="0"/>
                  <a:t>)</a:t>
                </a:r>
              </a:p>
            </p:txBody>
          </p:sp>
        </p:grp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FD4638-3841-59F3-DB08-242E0705CFE6}"/>
              </a:ext>
            </a:extLst>
          </p:cNvPr>
          <p:cNvSpPr txBox="1">
            <a:spLocks/>
          </p:cNvSpPr>
          <p:nvPr/>
        </p:nvSpPr>
        <p:spPr>
          <a:xfrm>
            <a:off x="5499087" y="3470523"/>
            <a:ext cx="3321423" cy="1067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PE" noProof="1"/>
              <a:t>Ventana pequeña: pobre localización en frecuencia  y  buena localización en tiempo.</a:t>
            </a:r>
          </a:p>
          <a:p>
            <a:endParaRPr lang="es-PE" noProof="1"/>
          </a:p>
        </p:txBody>
      </p:sp>
    </p:spTree>
    <p:extLst>
      <p:ext uri="{BB962C8B-B14F-4D97-AF65-F5344CB8AC3E}">
        <p14:creationId xmlns:p14="http://schemas.microsoft.com/office/powerpoint/2010/main" val="327747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de Fourier de Tiempo Corto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90F21A-257E-4868-255F-43877B52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0" y="1289764"/>
            <a:ext cx="3932265" cy="31410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E60FE37-CA95-23D9-0414-F28204B0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71" y="1289763"/>
            <a:ext cx="3932266" cy="3141042"/>
          </a:xfrm>
          <a:prstGeom prst="rect">
            <a:avLst/>
          </a:prstGeom>
        </p:spPr>
      </p:pic>
      <p:grpSp>
        <p:nvGrpSpPr>
          <p:cNvPr id="5" name="Group 30">
            <a:extLst>
              <a:ext uri="{FF2B5EF4-FFF2-40B4-BE49-F238E27FC236}">
                <a16:creationId xmlns:a16="http://schemas.microsoft.com/office/drawing/2014/main" id="{CDA61325-FE75-B46E-6C24-BC6C13EB04B7}"/>
              </a:ext>
            </a:extLst>
          </p:cNvPr>
          <p:cNvGrpSpPr/>
          <p:nvPr/>
        </p:nvGrpSpPr>
        <p:grpSpPr>
          <a:xfrm>
            <a:off x="5499087" y="1294997"/>
            <a:ext cx="2577683" cy="1971121"/>
            <a:chOff x="9316314" y="3132193"/>
            <a:chExt cx="2784466" cy="1971457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418E104A-58DC-31F1-79D7-75DCC5514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7685"/>
            <a:stretch/>
          </p:blipFill>
          <p:spPr>
            <a:xfrm>
              <a:off x="9548910" y="3132193"/>
              <a:ext cx="2551870" cy="1733718"/>
            </a:xfrm>
            <a:prstGeom prst="rect">
              <a:avLst/>
            </a:prstGeom>
          </p:spPr>
        </p:pic>
        <p:sp>
          <p:nvSpPr>
            <p:cNvPr id="7" name="TextBox 25">
              <a:extLst>
                <a:ext uri="{FF2B5EF4-FFF2-40B4-BE49-F238E27FC236}">
                  <a16:creationId xmlns:a16="http://schemas.microsoft.com/office/drawing/2014/main" id="{B80CE193-2BD9-E49F-939B-B37BFDF13439}"/>
                </a:ext>
              </a:extLst>
            </p:cNvPr>
            <p:cNvSpPr txBox="1"/>
            <p:nvPr/>
          </p:nvSpPr>
          <p:spPr>
            <a:xfrm>
              <a:off x="10607478" y="48420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T(s)</a:t>
              </a:r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A66724AE-18BB-F7E4-F922-3A2A665C69CA}"/>
                </a:ext>
              </a:extLst>
            </p:cNvPr>
            <p:cNvSpPr txBox="1"/>
            <p:nvPr/>
          </p:nvSpPr>
          <p:spPr>
            <a:xfrm>
              <a:off x="9316314" y="3713571"/>
              <a:ext cx="4651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f(</a:t>
              </a:r>
              <a:r>
                <a:rPr lang="en-US" sz="1100" dirty="0" err="1"/>
                <a:t>hz</a:t>
              </a:r>
              <a:r>
                <a:rPr lang="en-US" sz="1100" dirty="0"/>
                <a:t>)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E4ACADB-BF50-7566-0A70-0C4278AA0DE5}"/>
              </a:ext>
            </a:extLst>
          </p:cNvPr>
          <p:cNvSpPr txBox="1">
            <a:spLocks/>
          </p:cNvSpPr>
          <p:nvPr/>
        </p:nvSpPr>
        <p:spPr>
          <a:xfrm>
            <a:off x="5751067" y="3600851"/>
            <a:ext cx="2691493" cy="1067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PE"/>
              <a:t>Ventana grande: pobre localización en tiempo  y  buena localización en frecuencia.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64767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7;p66">
            <a:extLst>
              <a:ext uri="{FF2B5EF4-FFF2-40B4-BE49-F238E27FC236}">
                <a16:creationId xmlns:a16="http://schemas.microsoft.com/office/drawing/2014/main" id="{53936DEE-E17E-B7D6-0B8C-04D6F9329A1D}"/>
              </a:ext>
            </a:extLst>
          </p:cNvPr>
          <p:cNvSpPr txBox="1">
            <a:spLocks/>
          </p:cNvSpPr>
          <p:nvPr/>
        </p:nvSpPr>
        <p:spPr>
          <a:xfrm>
            <a:off x="815897" y="176193"/>
            <a:ext cx="710332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PE" sz="2800" dirty="0">
                <a:solidFill>
                  <a:schemeClr val="tx1"/>
                </a:solidFill>
              </a:rPr>
              <a:t>Transformada Wavelet</a:t>
            </a:r>
            <a:endParaRPr lang="es-PE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199BA5-47A8-92E6-CBAC-742C00DEE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14"/>
          <a:stretch/>
        </p:blipFill>
        <p:spPr>
          <a:xfrm>
            <a:off x="935643" y="805493"/>
            <a:ext cx="3932265" cy="1585783"/>
          </a:xfrm>
          <a:prstGeom prst="rect">
            <a:avLst/>
          </a:prstGeom>
        </p:spPr>
      </p:pic>
      <p:grpSp>
        <p:nvGrpSpPr>
          <p:cNvPr id="7" name="Group 11">
            <a:extLst>
              <a:ext uri="{FF2B5EF4-FFF2-40B4-BE49-F238E27FC236}">
                <a16:creationId xmlns:a16="http://schemas.microsoft.com/office/drawing/2014/main" id="{3C2C9093-7A79-0073-8D31-EC48CFE3A697}"/>
              </a:ext>
            </a:extLst>
          </p:cNvPr>
          <p:cNvGrpSpPr/>
          <p:nvPr/>
        </p:nvGrpSpPr>
        <p:grpSpPr>
          <a:xfrm>
            <a:off x="5272912" y="1866630"/>
            <a:ext cx="2935445" cy="2136641"/>
            <a:chOff x="6096000" y="1326285"/>
            <a:chExt cx="4455434" cy="4094977"/>
          </a:xfrm>
        </p:grpSpPr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14035F48-5F65-9664-8F70-6C8831BC7A27}"/>
                </a:ext>
              </a:extLst>
            </p:cNvPr>
            <p:cNvSpPr txBox="1"/>
            <p:nvPr/>
          </p:nvSpPr>
          <p:spPr>
            <a:xfrm>
              <a:off x="6096000" y="263184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F(Hz)</a:t>
              </a:r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3235C80C-21C3-78B2-64EF-A64658803176}"/>
                </a:ext>
              </a:extLst>
            </p:cNvPr>
            <p:cNvSpPr txBox="1"/>
            <p:nvPr/>
          </p:nvSpPr>
          <p:spPr>
            <a:xfrm>
              <a:off x="8598771" y="5159652"/>
              <a:ext cx="386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t(s)</a:t>
              </a:r>
            </a:p>
          </p:txBody>
        </p: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9696FF6D-6949-7647-43D1-DCB2CD829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592" t="17620" r="8916" b="10714"/>
            <a:stretch/>
          </p:blipFill>
          <p:spPr>
            <a:xfrm>
              <a:off x="6695349" y="1326285"/>
              <a:ext cx="3856085" cy="3706585"/>
            </a:xfrm>
            <a:prstGeom prst="rect">
              <a:avLst/>
            </a:prstGeom>
          </p:spPr>
        </p:pic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9897AECD-4FC3-94C7-D878-B990C861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597" y="2427888"/>
            <a:ext cx="3636357" cy="25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88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2D033200-BBD1-49A4-BA2B-8573FEE5D029}" vid="{4708B99D-39D6-4A3F-AF16-4E14E5F998E1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21E23DA414BE44BFC461B96A6D758A" ma:contentTypeVersion="6" ma:contentTypeDescription="Create a new document." ma:contentTypeScope="" ma:versionID="28525337b748df701f8b2fa2c1b0ed14">
  <xsd:schema xmlns:xsd="http://www.w3.org/2001/XMLSchema" xmlns:xs="http://www.w3.org/2001/XMLSchema" xmlns:p="http://schemas.microsoft.com/office/2006/metadata/properties" xmlns:ns3="a8a24650-92a4-447f-b9dc-141d70f987d3" targetNamespace="http://schemas.microsoft.com/office/2006/metadata/properties" ma:root="true" ma:fieldsID="21733cfe4a9d9ffb9be032993f8527ab" ns3:_="">
    <xsd:import namespace="a8a24650-92a4-447f-b9dc-141d70f987d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24650-92a4-447f-b9dc-141d70f987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6EFA04-C307-4B19-A4DE-D6BABB36ECEF}">
  <ds:schemaRefs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a8a24650-92a4-447f-b9dc-141d70f987d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EC0076E-43D7-4AD5-B370-FDE788F6D5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a24650-92a4-447f-b9dc-141d70f987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2E24F9-2CDD-4999-BDDF-D64B312ACA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12299</TotalTime>
  <Words>526</Words>
  <Application>Microsoft Office PowerPoint</Application>
  <PresentationFormat>Presentación en pantalla (16:9)</PresentationFormat>
  <Paragraphs>82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42" baseType="lpstr">
      <vt:lpstr>Arial</vt:lpstr>
      <vt:lpstr>Calibri</vt:lpstr>
      <vt:lpstr>Montserrat</vt:lpstr>
      <vt:lpstr>Roboto</vt:lpstr>
      <vt:lpstr>Cambria Math</vt:lpstr>
      <vt:lpstr>Latex</vt:lpstr>
      <vt:lpstr>Lato</vt:lpstr>
      <vt:lpstr>Josefin Sans Medium</vt:lpstr>
      <vt:lpstr>ElsevierSans</vt:lpstr>
      <vt:lpstr>Tema1</vt:lpstr>
      <vt:lpstr>1_Tema de Office</vt:lpstr>
      <vt:lpstr>Transformada Wavelet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del caso</dc:title>
  <dc:creator>Lewis De La Cruz</dc:creator>
  <cp:lastModifiedBy>UMBERT LEWIS DE LA CRUZ RODRIGUEZ</cp:lastModifiedBy>
  <cp:revision>74</cp:revision>
  <dcterms:modified xsi:type="dcterms:W3CDTF">2024-05-08T15:37:14Z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0x0101002C21E23DA414BE44BFC461B96A6D758A</vt:lpwstr>
  </property>
</Properties>
</file>